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68" r:id="rId4"/>
    <p:sldId id="300" r:id="rId5"/>
    <p:sldId id="298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286" r:id="rId16"/>
  </p:sldIdLst>
  <p:sldSz cx="9144000" cy="5143500" type="screen16x9"/>
  <p:notesSz cx="6858000" cy="9144000"/>
  <p:embeddedFontLst>
    <p:embeddedFont>
      <p:font typeface="Google Sans" panose="020B0600000101010101" charset="0"/>
      <p:regular r:id="rId18"/>
      <p:bold r:id="rId19"/>
      <p:italic r:id="rId20"/>
      <p:boldItalic r:id="rId21"/>
    </p:embeddedFont>
    <p:embeddedFont>
      <p:font typeface="Google Sans Medium" panose="020B0600000101010101" charset="0"/>
      <p:regular r:id="rId22"/>
      <p:bold r:id="rId23"/>
      <p:italic r:id="rId24"/>
      <p:boldItalic r:id="rId25"/>
    </p:embeddedFont>
    <p:embeddedFont>
      <p:font typeface="Roboto Mono Light" panose="00000009000000000000" pitchFamily="49" charset="0"/>
      <p:regular r:id="rId26"/>
      <p:bold r:id="rId27"/>
      <p:italic r:id="rId28"/>
      <p:boldItalic r:id="rId29"/>
    </p:embeddedFont>
    <p:embeddedFont>
      <p:font typeface="맑은 고딕 Semilight" panose="020B0502040204020203" pitchFamily="50" charset="-127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54594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실습 과제 </a:t>
            </a:r>
            <a:r>
              <a:rPr lang="en-US" altLang="ko-KR" sz="4400" dirty="0"/>
              <a:t>2-2</a:t>
            </a:r>
            <a:br>
              <a:rPr lang="en-US" altLang="ko-KR" sz="4400" dirty="0"/>
            </a:br>
            <a:r>
              <a:rPr lang="en-US" altLang="ko-KR" sz="4400" dirty="0"/>
              <a:t>HTTP, Wireshark </a:t>
            </a:r>
            <a:r>
              <a:rPr lang="ko-KR" altLang="en-US" sz="4400" dirty="0"/>
              <a:t>실습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Wireshark</a:t>
            </a:r>
            <a:r>
              <a:rPr lang="ko-KR" altLang="en-US" dirty="0"/>
              <a:t>로 </a:t>
            </a:r>
            <a:r>
              <a:rPr lang="en-US" altLang="ko-KR" dirty="0"/>
              <a:t>DNS </a:t>
            </a:r>
            <a:r>
              <a:rPr lang="ko-KR" altLang="en-US" dirty="0"/>
              <a:t>패킷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2454089"/>
            <a:ext cx="8415442" cy="1723024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원하는 페이지에 접속하면 위와 같은 </a:t>
            </a:r>
            <a:r>
              <a:rPr lang="en-US" altLang="ko-KR" dirty="0"/>
              <a:t>query</a:t>
            </a:r>
            <a:r>
              <a:rPr lang="ko-KR" altLang="en-US" dirty="0"/>
              <a:t>를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F98FC-603D-DCD1-6330-2814000A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303245"/>
            <a:ext cx="8343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Wireshark</a:t>
            </a:r>
            <a:r>
              <a:rPr lang="ko-KR" altLang="en-US" dirty="0"/>
              <a:t>로 </a:t>
            </a:r>
            <a:r>
              <a:rPr lang="en-US" altLang="ko-KR" dirty="0"/>
              <a:t>DNS</a:t>
            </a:r>
            <a:r>
              <a:rPr lang="ko-KR" altLang="en-US" dirty="0"/>
              <a:t>에 전송한 패킷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1269" y="3349449"/>
            <a:ext cx="4578722" cy="633813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DNS </a:t>
            </a:r>
            <a:r>
              <a:rPr lang="ko-KR" altLang="en-US" dirty="0"/>
              <a:t>프로토콜의 메시지에는 식별자</a:t>
            </a:r>
            <a:r>
              <a:rPr lang="en-US" altLang="ko-KR" dirty="0"/>
              <a:t>, </a:t>
            </a:r>
            <a:r>
              <a:rPr lang="ko-KR" altLang="en-US" dirty="0"/>
              <a:t>플래그</a:t>
            </a:r>
            <a:r>
              <a:rPr lang="en-US" altLang="ko-KR" dirty="0"/>
              <a:t>, </a:t>
            </a:r>
            <a:r>
              <a:rPr lang="ko-KR" altLang="en-US" dirty="0"/>
              <a:t>질의에 대한 내용이 포함됩니다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F98FC-603D-DCD1-6330-2814000A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9" y="844924"/>
            <a:ext cx="8343900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C59384-AB6F-80A7-1130-6E9A066E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9" y="1407979"/>
            <a:ext cx="3733800" cy="280987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D50418-487E-F6D7-2D65-4562E85D4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78676"/>
              </p:ext>
            </p:extLst>
          </p:nvPr>
        </p:nvGraphicFramePr>
        <p:xfrm>
          <a:off x="4081269" y="1407979"/>
          <a:ext cx="2080848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424">
                  <a:extLst>
                    <a:ext uri="{9D8B030D-6E8A-4147-A177-3AD203B41FA5}">
                      <a16:colId xmlns:a16="http://schemas.microsoft.com/office/drawing/2014/main" val="2780428188"/>
                    </a:ext>
                  </a:extLst>
                </a:gridCol>
                <a:gridCol w="1040424">
                  <a:extLst>
                    <a:ext uri="{9D8B030D-6E8A-4147-A177-3AD203B41FA5}">
                      <a16:colId xmlns:a16="http://schemas.microsoft.com/office/drawing/2014/main" val="2103821573"/>
                    </a:ext>
                  </a:extLst>
                </a:gridCol>
              </a:tblGrid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Identification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flags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978608"/>
                  </a:ext>
                </a:extLst>
              </a:tr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Questions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Answer RRs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69310"/>
                  </a:ext>
                </a:extLst>
              </a:tr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Authority RRs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Additional RRs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716819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Questions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95685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Answers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89516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Authority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79325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Additional info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955555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0AC7715D-40BB-7F5C-1C87-0AA63DCFC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87764"/>
              </p:ext>
            </p:extLst>
          </p:nvPr>
        </p:nvGraphicFramePr>
        <p:xfrm>
          <a:off x="6311240" y="1407978"/>
          <a:ext cx="2080848" cy="1706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40424">
                  <a:extLst>
                    <a:ext uri="{9D8B030D-6E8A-4147-A177-3AD203B41FA5}">
                      <a16:colId xmlns:a16="http://schemas.microsoft.com/office/drawing/2014/main" val="2780428188"/>
                    </a:ext>
                  </a:extLst>
                </a:gridCol>
                <a:gridCol w="1040424">
                  <a:extLst>
                    <a:ext uri="{9D8B030D-6E8A-4147-A177-3AD203B41FA5}">
                      <a16:colId xmlns:a16="http://schemas.microsoft.com/office/drawing/2014/main" val="2103821573"/>
                    </a:ext>
                  </a:extLst>
                </a:gridCol>
              </a:tblGrid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0x2805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0x0100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978608"/>
                  </a:ext>
                </a:extLst>
              </a:tr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69310"/>
                  </a:ext>
                </a:extLst>
              </a:tr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716819"/>
                  </a:ext>
                </a:extLst>
              </a:tr>
              <a:tr h="273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gdsc.community.dev</a:t>
                      </a:r>
                      <a:r>
                        <a:rPr lang="en-US" altLang="ko-KR" sz="1000" dirty="0"/>
                        <a:t>, Type A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95685"/>
                  </a:ext>
                </a:extLst>
              </a:tr>
              <a:tr h="614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gdsc.community.dev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Type A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Class IN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8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92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Wireshark</a:t>
            </a:r>
            <a:r>
              <a:rPr lang="ko-KR" altLang="en-US" dirty="0"/>
              <a:t>로 </a:t>
            </a:r>
            <a:r>
              <a:rPr lang="en-US" altLang="ko-KR" dirty="0"/>
              <a:t>DNS</a:t>
            </a:r>
            <a:r>
              <a:rPr lang="ko-KR" altLang="en-US" dirty="0"/>
              <a:t>에서 받은</a:t>
            </a:r>
            <a:r>
              <a:rPr lang="en-US" altLang="ko-KR" dirty="0"/>
              <a:t> </a:t>
            </a:r>
            <a:r>
              <a:rPr lang="ko-KR" altLang="en-US" dirty="0"/>
              <a:t>패킷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1269" y="3349449"/>
            <a:ext cx="4578722" cy="633813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Answer RRs </a:t>
            </a:r>
            <a:r>
              <a:rPr lang="ko-KR" altLang="en-US" dirty="0"/>
              <a:t>즉 질의에 대한 응답이 </a:t>
            </a:r>
            <a:r>
              <a:rPr lang="en-US" altLang="ko-KR" dirty="0"/>
              <a:t>3</a:t>
            </a:r>
            <a:r>
              <a:rPr lang="ko-KR" altLang="en-US" dirty="0"/>
              <a:t>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D50418-487E-F6D7-2D65-4562E85D47C3}"/>
              </a:ext>
            </a:extLst>
          </p:cNvPr>
          <p:cNvGraphicFramePr>
            <a:graphicFrameLocks noGrp="1"/>
          </p:cNvGraphicFramePr>
          <p:nvPr/>
        </p:nvGraphicFramePr>
        <p:xfrm>
          <a:off x="4081269" y="1407979"/>
          <a:ext cx="2080848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424">
                  <a:extLst>
                    <a:ext uri="{9D8B030D-6E8A-4147-A177-3AD203B41FA5}">
                      <a16:colId xmlns:a16="http://schemas.microsoft.com/office/drawing/2014/main" val="2780428188"/>
                    </a:ext>
                  </a:extLst>
                </a:gridCol>
                <a:gridCol w="1040424">
                  <a:extLst>
                    <a:ext uri="{9D8B030D-6E8A-4147-A177-3AD203B41FA5}">
                      <a16:colId xmlns:a16="http://schemas.microsoft.com/office/drawing/2014/main" val="2103821573"/>
                    </a:ext>
                  </a:extLst>
                </a:gridCol>
              </a:tblGrid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Identification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flags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978608"/>
                  </a:ext>
                </a:extLst>
              </a:tr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Questions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Answer RRs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69310"/>
                  </a:ext>
                </a:extLst>
              </a:tr>
              <a:tr h="181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Authority RRs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Additional RRs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716819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Questions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95685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Answers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89516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Authority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79325"/>
                  </a:ext>
                </a:extLst>
              </a:tr>
              <a:tr h="181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Additional info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955555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0AC7715D-40BB-7F5C-1C87-0AA63DCFC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68676"/>
              </p:ext>
            </p:extLst>
          </p:nvPr>
        </p:nvGraphicFramePr>
        <p:xfrm>
          <a:off x="6311240" y="1407978"/>
          <a:ext cx="2080848" cy="1706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40424">
                  <a:extLst>
                    <a:ext uri="{9D8B030D-6E8A-4147-A177-3AD203B41FA5}">
                      <a16:colId xmlns:a16="http://schemas.microsoft.com/office/drawing/2014/main" val="2780428188"/>
                    </a:ext>
                  </a:extLst>
                </a:gridCol>
                <a:gridCol w="1040424">
                  <a:extLst>
                    <a:ext uri="{9D8B030D-6E8A-4147-A177-3AD203B41FA5}">
                      <a16:colId xmlns:a16="http://schemas.microsoft.com/office/drawing/2014/main" val="2103821573"/>
                    </a:ext>
                  </a:extLst>
                </a:gridCol>
              </a:tblGrid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0x2805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0x8180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978608"/>
                  </a:ext>
                </a:extLst>
              </a:tr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69310"/>
                  </a:ext>
                </a:extLst>
              </a:tr>
              <a:tr h="27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716819"/>
                  </a:ext>
                </a:extLst>
              </a:tr>
              <a:tr h="273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gdsc.community.dev</a:t>
                      </a:r>
                      <a:r>
                        <a:rPr lang="en-US" altLang="ko-KR" sz="1000" dirty="0"/>
                        <a:t>, Type A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95685"/>
                  </a:ext>
                </a:extLst>
              </a:tr>
              <a:tr h="614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gdsc.community.dev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Type A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Class IN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8951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36A2D07-BD7D-FC7D-6B29-7763AD70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622"/>
            <a:ext cx="9144000" cy="388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C065A8-87FF-ABE0-DBA9-3F1EE9D6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4" y="1407978"/>
            <a:ext cx="3929383" cy="3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Answer RRs 3</a:t>
            </a:r>
            <a:r>
              <a:rPr lang="ko-KR" altLang="en-US" dirty="0"/>
              <a:t>개의 질의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1268" y="1816741"/>
            <a:ext cx="4989479" cy="3192288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처음 응답은 </a:t>
            </a:r>
            <a:r>
              <a:rPr lang="en-US" altLang="ko-KR" dirty="0"/>
              <a:t>dsc.bevylabs.com</a:t>
            </a:r>
          </a:p>
          <a:p>
            <a:pPr marL="127000" indent="0">
              <a:buNone/>
            </a:pPr>
            <a:r>
              <a:rPr lang="ko-KR" altLang="en-US" dirty="0"/>
              <a:t>그 다음 응답은 </a:t>
            </a:r>
            <a:r>
              <a:rPr lang="en-US" altLang="ko-KR" dirty="0"/>
              <a:t>production-ingress-18.bevylabs.com</a:t>
            </a:r>
          </a:p>
          <a:p>
            <a:pPr marL="127000" indent="0">
              <a:buNone/>
            </a:pPr>
            <a:r>
              <a:rPr lang="ko-KR" altLang="en-US" dirty="0"/>
              <a:t>그리고 마지막은 </a:t>
            </a:r>
            <a:r>
              <a:rPr lang="en-US" altLang="ko-KR" dirty="0"/>
              <a:t>35.201.112.226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따라서 </a:t>
            </a:r>
            <a:r>
              <a:rPr lang="en-US" altLang="ko-KR" dirty="0"/>
              <a:t>https://gdsc.community.dev/</a:t>
            </a:r>
            <a:r>
              <a:rPr lang="ko-KR" altLang="en-US" dirty="0"/>
              <a:t> </a:t>
            </a:r>
            <a:r>
              <a:rPr lang="en-US" altLang="ko-KR" dirty="0"/>
              <a:t>Domain</a:t>
            </a:r>
            <a:r>
              <a:rPr lang="ko-KR" altLang="en-US" dirty="0"/>
              <a:t>의 </a:t>
            </a:r>
            <a:r>
              <a:rPr lang="en-US" altLang="ko-KR" dirty="0" err="1"/>
              <a:t>ip</a:t>
            </a:r>
            <a:r>
              <a:rPr lang="ko-KR" altLang="en-US" dirty="0"/>
              <a:t>는 </a:t>
            </a:r>
            <a:r>
              <a:rPr lang="en-US" altLang="ko-KR" b="1" dirty="0"/>
              <a:t>35.201.112.226</a:t>
            </a:r>
            <a:r>
              <a:rPr lang="ko-KR" altLang="en-US" dirty="0"/>
              <a:t>인 것을 알 수 있습니다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만약 </a:t>
            </a:r>
            <a:r>
              <a:rPr lang="en-US" altLang="ko-KR" dirty="0"/>
              <a:t>DNS</a:t>
            </a:r>
            <a:r>
              <a:rPr lang="ko-KR" altLang="en-US" dirty="0"/>
              <a:t>가 작동하지 않는다면</a:t>
            </a:r>
            <a:r>
              <a:rPr lang="en-US" altLang="ko-KR" dirty="0"/>
              <a:t>, </a:t>
            </a:r>
            <a:r>
              <a:rPr lang="en-US" altLang="ko-KR" b="1" dirty="0"/>
              <a:t>35.201.112.226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접속해야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C065A8-87FF-ABE0-DBA9-3F1EE9D6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2" y="1816740"/>
            <a:ext cx="3929383" cy="3065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8FCD50-DFFF-FA35-11AA-628F8F59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8" y="816671"/>
            <a:ext cx="7381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860" y="3230695"/>
            <a:ext cx="8653887" cy="1778334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해당 사이트의 </a:t>
            </a:r>
            <a:r>
              <a:rPr lang="en-US" altLang="ko-KR" dirty="0" err="1"/>
              <a:t>ip</a:t>
            </a:r>
            <a:r>
              <a:rPr lang="ko-KR" altLang="en-US" dirty="0"/>
              <a:t>는 </a:t>
            </a:r>
            <a:r>
              <a:rPr lang="en-US" altLang="ko-KR" b="1" dirty="0"/>
              <a:t>35.201.112.226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pPr marL="127000" indent="0">
              <a:buNone/>
            </a:pPr>
            <a:r>
              <a:rPr lang="en-US" altLang="ko-KR" dirty="0"/>
              <a:t>type CNAME, class IN, </a:t>
            </a:r>
            <a:r>
              <a:rPr lang="en-US" altLang="ko-KR" dirty="0" err="1"/>
              <a:t>cname</a:t>
            </a:r>
            <a:r>
              <a:rPr lang="ko-KR" altLang="en-US" dirty="0"/>
              <a:t> </a:t>
            </a:r>
            <a:r>
              <a:rPr lang="en-US" altLang="ko-KR" dirty="0"/>
              <a:t>dsc.bevylabs.com</a:t>
            </a:r>
          </a:p>
          <a:p>
            <a:pPr marL="127000" indent="0">
              <a:buNone/>
            </a:pPr>
            <a:r>
              <a:rPr lang="en-US" altLang="ko-KR" dirty="0"/>
              <a:t>type CNAME, class IN, production-ingress-18.bevylabs.com</a:t>
            </a:r>
          </a:p>
          <a:p>
            <a:pPr marL="127000" indent="0">
              <a:buNone/>
            </a:pPr>
            <a:r>
              <a:rPr lang="en-US" altLang="ko-KR" dirty="0"/>
              <a:t>type A, class IN, </a:t>
            </a:r>
            <a:r>
              <a:rPr lang="en-US" altLang="ko-KR" dirty="0" err="1"/>
              <a:t>addr</a:t>
            </a:r>
            <a:r>
              <a:rPr lang="en-US" altLang="ko-KR" dirty="0"/>
              <a:t> 35.201.112.226</a:t>
            </a:r>
          </a:p>
          <a:p>
            <a:pPr marL="127000" indent="0">
              <a:buNone/>
            </a:pP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번으로 </a:t>
            </a:r>
            <a:r>
              <a:rPr lang="en-US" altLang="ko-KR" dirty="0" err="1"/>
              <a:t>ip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7F9378-E466-C454-6A78-013A7916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0" y="824603"/>
            <a:ext cx="4598893" cy="24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91" y="1978617"/>
            <a:ext cx="7577418" cy="20608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400" dirty="0"/>
              <a:t>과제 내용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Wireshark</a:t>
            </a:r>
            <a:r>
              <a:rPr lang="ko-KR" altLang="en-US" sz="2400" dirty="0"/>
              <a:t>를 실행하고 임의의 웹에 접속하여 적용된 </a:t>
            </a:r>
            <a:r>
              <a:rPr lang="en-US" altLang="ko-KR" sz="2400" dirty="0"/>
              <a:t>DNS </a:t>
            </a:r>
            <a:r>
              <a:rPr lang="ko-KR" altLang="en-US" sz="2400" dirty="0"/>
              <a:t>패킷을 확인하고</a:t>
            </a:r>
            <a:r>
              <a:rPr lang="en-US" altLang="ko-KR" sz="2400" dirty="0"/>
              <a:t>, DNS </a:t>
            </a:r>
            <a:r>
              <a:rPr lang="ko-KR" altLang="en-US" sz="2400" dirty="0"/>
              <a:t>프로토콜</a:t>
            </a:r>
            <a:r>
              <a:rPr lang="en-US" altLang="ko-KR" sz="2400" dirty="0"/>
              <a:t>, </a:t>
            </a:r>
            <a:r>
              <a:rPr lang="ko-KR" altLang="en-US" sz="2400" dirty="0"/>
              <a:t>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레코드를 분석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GDSC </a:t>
            </a:r>
            <a:r>
              <a:rPr lang="ko-KR" altLang="en-US" dirty="0"/>
              <a:t>홈페이지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DNS</a:t>
            </a:r>
            <a:r>
              <a:rPr lang="ko-KR" altLang="en-US" dirty="0"/>
              <a:t>가 </a:t>
            </a:r>
            <a:r>
              <a:rPr lang="en-US" altLang="ko-KR" dirty="0"/>
              <a:t>Domain</a:t>
            </a:r>
            <a:r>
              <a:rPr lang="ko-KR" altLang="en-US" dirty="0"/>
              <a:t>으로 </a:t>
            </a:r>
            <a:r>
              <a:rPr lang="en-US" altLang="ko-KR" dirty="0"/>
              <a:t>IP</a:t>
            </a:r>
            <a:r>
              <a:rPr lang="ko-KR" altLang="en-US" dirty="0"/>
              <a:t>를 찾는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15366"/>
            <a:ext cx="8415442" cy="3061747"/>
          </a:xfrm>
        </p:spPr>
        <p:txBody>
          <a:bodyPr/>
          <a:lstStyle/>
          <a:p>
            <a:pPr marL="469900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가 </a:t>
            </a:r>
            <a:r>
              <a:rPr lang="en-US" altLang="ko-KR" dirty="0"/>
              <a:t>Domain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469900" indent="-342900">
              <a:buAutoNum type="arabicPeriod"/>
            </a:pPr>
            <a:r>
              <a:rPr lang="ko-KR" altLang="en-US" dirty="0"/>
              <a:t>자신의 캐시 </a:t>
            </a:r>
            <a:r>
              <a:rPr lang="en-US" altLang="ko-KR" dirty="0"/>
              <a:t>DB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469900" indent="-342900">
              <a:buAutoNum type="arabicPeriod"/>
            </a:pPr>
            <a:r>
              <a:rPr lang="ko-KR" altLang="en-US" dirty="0"/>
              <a:t>루트 네임 서버 질의</a:t>
            </a:r>
            <a:endParaRPr lang="en-US" altLang="ko-KR" dirty="0"/>
          </a:p>
          <a:p>
            <a:pPr marL="469900" indent="-342900">
              <a:buAutoNum type="arabicPeriod"/>
            </a:pPr>
            <a:r>
              <a:rPr lang="en-US" altLang="ko-KR" dirty="0"/>
              <a:t>LTD </a:t>
            </a:r>
            <a:r>
              <a:rPr lang="ko-KR" altLang="en-US" dirty="0"/>
              <a:t>서버 질의</a:t>
            </a:r>
            <a:endParaRPr lang="en-US" altLang="ko-KR" dirty="0"/>
          </a:p>
          <a:p>
            <a:pPr marL="469900" indent="-342900">
              <a:buAutoNum type="arabicPeriod"/>
            </a:pPr>
            <a:r>
              <a:rPr lang="ko-KR" altLang="en-US" dirty="0"/>
              <a:t>책임 </a:t>
            </a:r>
            <a:r>
              <a:rPr lang="en-US" altLang="ko-KR" dirty="0"/>
              <a:t>DNS </a:t>
            </a:r>
            <a:r>
              <a:rPr lang="ko-KR" altLang="en-US" dirty="0"/>
              <a:t>서버 질의</a:t>
            </a:r>
            <a:endParaRPr lang="en-US" altLang="ko-KR" dirty="0"/>
          </a:p>
          <a:p>
            <a:pPr marL="469900" indent="-342900">
              <a:buAutoNum type="arabicPeriod"/>
            </a:pPr>
            <a:r>
              <a:rPr lang="ko-KR" altLang="en-US" dirty="0"/>
              <a:t>획득한 </a:t>
            </a:r>
            <a:r>
              <a:rPr lang="en-US" altLang="ko-KR" dirty="0"/>
              <a:t>IP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marL="469900" indent="-342900">
              <a:buAutoNum type="arabicPeriod"/>
            </a:pPr>
            <a:endParaRPr lang="en-US" altLang="ko-KR" dirty="0"/>
          </a:p>
          <a:p>
            <a:pPr marL="127000" indent="0">
              <a:buNone/>
            </a:pPr>
            <a:r>
              <a:rPr lang="ko-KR" altLang="en-US" dirty="0"/>
              <a:t>위의 과정에서 </a:t>
            </a:r>
            <a:r>
              <a:rPr lang="en-US" altLang="ko-KR" dirty="0"/>
              <a:t>2~5 </a:t>
            </a:r>
            <a:r>
              <a:rPr lang="ko-KR" altLang="en-US" dirty="0"/>
              <a:t>진행 중 원하는 </a:t>
            </a:r>
            <a:r>
              <a:rPr lang="en-US" altLang="ko-KR" dirty="0"/>
              <a:t>IP</a:t>
            </a:r>
            <a:r>
              <a:rPr lang="ko-KR" altLang="en-US" dirty="0"/>
              <a:t>를 찾았을 경우 바로 </a:t>
            </a:r>
            <a:r>
              <a:rPr lang="en-US" altLang="ko-KR" dirty="0"/>
              <a:t>6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20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96650"/>
            <a:ext cx="8415442" cy="755700"/>
          </a:xfrm>
        </p:spPr>
        <p:txBody>
          <a:bodyPr anchor="t"/>
          <a:lstStyle/>
          <a:p>
            <a:r>
              <a:rPr lang="ko-KR" altLang="en-US" dirty="0"/>
              <a:t>이번 과제에 사용될 홈페이지 </a:t>
            </a:r>
            <a:r>
              <a:rPr lang="en-US" altLang="ko-KR" dirty="0"/>
              <a:t>https://gdsc.community.dev/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858" y="4467169"/>
            <a:ext cx="8415441" cy="418721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Google Developer Student Clubs </a:t>
            </a:r>
            <a:r>
              <a:rPr lang="ko-KR" altLang="en-US" dirty="0"/>
              <a:t>관리 홈페이지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13FC6F-87E8-597A-AD93-197BBF01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0" y="952350"/>
            <a:ext cx="6548716" cy="34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2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https </a:t>
            </a:r>
            <a:r>
              <a:rPr lang="ko-KR" altLang="en-US" dirty="0"/>
              <a:t>접속을 위한 </a:t>
            </a:r>
            <a:r>
              <a:rPr lang="en-US" altLang="ko-KR" dirty="0"/>
              <a:t>SSLKEY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2736476"/>
            <a:ext cx="8415442" cy="1440637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Chrome </a:t>
            </a:r>
            <a:r>
              <a:rPr lang="ko-KR" altLang="en-US" dirty="0"/>
              <a:t>브라우저가 </a:t>
            </a:r>
            <a:r>
              <a:rPr lang="en-US" altLang="ko-KR" dirty="0"/>
              <a:t>https </a:t>
            </a:r>
            <a:r>
              <a:rPr lang="ko-KR" altLang="en-US" dirty="0"/>
              <a:t>홈페이지를 접속할 때마다 </a:t>
            </a:r>
            <a:r>
              <a:rPr lang="en-US" altLang="ko-KR" dirty="0"/>
              <a:t>sslkey.log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r>
              <a:rPr lang="ko-KR" altLang="en-US" dirty="0"/>
              <a:t>이 </a:t>
            </a:r>
            <a:r>
              <a:rPr lang="en-US" altLang="ko-KR" dirty="0" err="1"/>
              <a:t>sslkey</a:t>
            </a:r>
            <a:r>
              <a:rPr lang="ko-KR" altLang="en-US" dirty="0"/>
              <a:t>를 읽기 위해 </a:t>
            </a:r>
            <a:r>
              <a:rPr lang="en-US" altLang="ko-KR" dirty="0"/>
              <a:t>log </a:t>
            </a:r>
            <a:r>
              <a:rPr lang="ko-KR" altLang="en-US" dirty="0"/>
              <a:t>저장 위치를 환경 변수를 통해 변경한다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4C21EB2F-2335-BD24-D0EE-E3D47DC8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029946"/>
            <a:ext cx="622069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8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 err="1"/>
              <a:t>sslkey.logs</a:t>
            </a:r>
            <a:r>
              <a:rPr lang="en-US" altLang="ko-KR" dirty="0"/>
              <a:t> </a:t>
            </a:r>
            <a:r>
              <a:rPr lang="ko-KR" altLang="en-US" dirty="0"/>
              <a:t>파일 저장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5206" y="892138"/>
            <a:ext cx="2301934" cy="3284976"/>
          </a:xfrm>
        </p:spPr>
        <p:txBody>
          <a:bodyPr/>
          <a:lstStyle/>
          <a:p>
            <a:pPr marL="127000" indent="0">
              <a:buNone/>
            </a:pPr>
            <a:r>
              <a:rPr lang="ko-KR" altLang="en-US" dirty="0"/>
              <a:t>환경 변수 설정 후</a:t>
            </a:r>
            <a:endParaRPr lang="en-US" altLang="ko-KR" dirty="0"/>
          </a:p>
          <a:p>
            <a:pPr marL="127000" indent="0">
              <a:buNone/>
            </a:pPr>
            <a:r>
              <a:rPr lang="en-US" altLang="ko-KR" dirty="0"/>
              <a:t>Chrome</a:t>
            </a:r>
            <a:r>
              <a:rPr lang="ko-KR" altLang="en-US" dirty="0"/>
              <a:t>에 접속하면</a:t>
            </a:r>
            <a:endParaRPr lang="en-US" altLang="ko-KR" dirty="0"/>
          </a:p>
          <a:p>
            <a:pPr marL="127000" indent="0">
              <a:buNone/>
            </a:pPr>
            <a:r>
              <a:rPr lang="ko-KR" altLang="en-US" dirty="0"/>
              <a:t>이와 같은 로그가 파일에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CAF20C-B05B-410A-B694-4EFD8EB5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0" y="892137"/>
            <a:ext cx="5903184" cy="37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HTTPS </a:t>
            </a:r>
            <a:r>
              <a:rPr lang="ko-KR" altLang="en-US" dirty="0"/>
              <a:t>패킷 복호화를 위한 </a:t>
            </a:r>
            <a:r>
              <a:rPr lang="en-US" altLang="ko-KR" dirty="0"/>
              <a:t>TLS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828" y="966387"/>
            <a:ext cx="3260913" cy="3210726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Wireshark</a:t>
            </a:r>
            <a:r>
              <a:rPr lang="ko-KR" altLang="en-US" dirty="0"/>
              <a:t>내에서 </a:t>
            </a:r>
            <a:r>
              <a:rPr lang="en-US" altLang="ko-KR" dirty="0"/>
              <a:t>https </a:t>
            </a:r>
            <a:r>
              <a:rPr lang="ko-KR" altLang="en-US" dirty="0"/>
              <a:t>복호화를 위해 </a:t>
            </a:r>
            <a:r>
              <a:rPr lang="en-US" altLang="ko-KR" dirty="0"/>
              <a:t>TLS</a:t>
            </a:r>
            <a:r>
              <a:rPr lang="ko-KR" altLang="en-US" dirty="0"/>
              <a:t>를 설정해줍니다</a:t>
            </a:r>
            <a:r>
              <a:rPr lang="en-US" altLang="ko-KR" dirty="0"/>
              <a:t>.</a:t>
            </a:r>
          </a:p>
          <a:p>
            <a:pPr marL="127000" indent="0">
              <a:buNone/>
            </a:pPr>
            <a:endParaRPr lang="en-US" altLang="ko-KR" dirty="0"/>
          </a:p>
          <a:p>
            <a:pPr marL="127000" indent="0">
              <a:buNone/>
            </a:pPr>
            <a:r>
              <a:rPr lang="ko-KR" altLang="en-US" dirty="0"/>
              <a:t>여기서 </a:t>
            </a:r>
            <a:r>
              <a:rPr lang="en-US" altLang="ko-KR" dirty="0"/>
              <a:t>TLS</a:t>
            </a:r>
            <a:r>
              <a:rPr lang="ko-KR" altLang="en-US" dirty="0"/>
              <a:t>란 </a:t>
            </a:r>
            <a:r>
              <a:rPr lang="en-US" altLang="ko-KR" dirty="0"/>
              <a:t>Transport Layer Security</a:t>
            </a:r>
            <a:r>
              <a:rPr lang="ko-KR" altLang="en-US" dirty="0"/>
              <a:t>로 프로토콜의 전송 계층 보안으로 프로토콜의 일종입니다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01CEF42-9F43-BCD9-EB6B-9AD2D6D76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966387"/>
            <a:ext cx="5288803" cy="3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274246"/>
            <a:ext cx="8415442" cy="755700"/>
          </a:xfrm>
        </p:spPr>
        <p:txBody>
          <a:bodyPr anchor="t"/>
          <a:lstStyle/>
          <a:p>
            <a:r>
              <a:rPr lang="en-US" altLang="ko-KR" dirty="0"/>
              <a:t>ipconfig </a:t>
            </a:r>
            <a:r>
              <a:rPr lang="ko-KR" altLang="en-US" dirty="0"/>
              <a:t>로 시작점 및 도착점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4210339"/>
            <a:ext cx="8415442" cy="755700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/>
              <a:t>DNS</a:t>
            </a:r>
            <a:r>
              <a:rPr lang="ko-KR" altLang="en-US" dirty="0"/>
              <a:t>의 시작점인 내 아이피는 </a:t>
            </a:r>
            <a:r>
              <a:rPr lang="en-US" altLang="ko-KR" dirty="0"/>
              <a:t>192.168.1.38 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</a:p>
          <a:p>
            <a:pPr marL="127000" indent="0">
              <a:buNone/>
            </a:pPr>
            <a:r>
              <a:rPr lang="en-US" altLang="ko-KR" dirty="0"/>
              <a:t>DNS</a:t>
            </a:r>
            <a:r>
              <a:rPr lang="ko-KR" altLang="en-US" dirty="0"/>
              <a:t>의 도착점인 </a:t>
            </a:r>
            <a:r>
              <a:rPr lang="en-US" altLang="ko-KR" dirty="0"/>
              <a:t>DNS </a:t>
            </a:r>
            <a:r>
              <a:rPr lang="ko-KR" altLang="en-US" dirty="0"/>
              <a:t>서버 아이피는 </a:t>
            </a:r>
            <a:r>
              <a:rPr lang="en-US" altLang="ko-KR" dirty="0"/>
              <a:t>220.69.193.130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8BB6938-6577-AD32-3CD6-BFEC49ED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933159"/>
            <a:ext cx="5942226" cy="31076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14ED0C-5FF6-6D73-BBD6-9376EA36F470}"/>
              </a:ext>
            </a:extLst>
          </p:cNvPr>
          <p:cNvSpPr/>
          <p:nvPr/>
        </p:nvSpPr>
        <p:spPr>
          <a:xfrm>
            <a:off x="1909482" y="1976718"/>
            <a:ext cx="1143000" cy="134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28A923-F73A-FDF5-6487-EB6A4DAAEEF7}"/>
              </a:ext>
            </a:extLst>
          </p:cNvPr>
          <p:cNvSpPr/>
          <p:nvPr/>
        </p:nvSpPr>
        <p:spPr>
          <a:xfrm>
            <a:off x="1889310" y="2749933"/>
            <a:ext cx="739590" cy="235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67339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435</Words>
  <Application>Microsoft Office PowerPoint</Application>
  <PresentationFormat>화면 슬라이드 쇼(16:9)</PresentationFormat>
  <Paragraphs>88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 Semilight</vt:lpstr>
      <vt:lpstr>Arial</vt:lpstr>
      <vt:lpstr>Roboto Mono Light</vt:lpstr>
      <vt:lpstr>Google Sans</vt:lpstr>
      <vt:lpstr>Google Sans Medium</vt:lpstr>
      <vt:lpstr>DevFest 2021</vt:lpstr>
      <vt:lpstr>실습 과제 2-2 HTTP, Wireshark 실습</vt:lpstr>
      <vt:lpstr>과제 내용  Wireshark를 실행하고 임의의 웹에 접속하여 적용된 DNS 패킷을 확인하고, DNS 프로토콜, 메시지, 레코드를 분석  </vt:lpstr>
      <vt:lpstr>About GDSC 홈페이지 분석</vt:lpstr>
      <vt:lpstr>DNS가 Domain으로 IP를 찾는 과정</vt:lpstr>
      <vt:lpstr>이번 과제에 사용될 홈페이지 https://gdsc.community.dev/</vt:lpstr>
      <vt:lpstr>https 접속을 위한 SSLKEY 설정</vt:lpstr>
      <vt:lpstr>sslkey.logs 파일 저장 확인</vt:lpstr>
      <vt:lpstr>HTTPS 패킷 복호화를 위한 TLS 설정</vt:lpstr>
      <vt:lpstr>ipconfig 로 시작점 및 도착점 찾기</vt:lpstr>
      <vt:lpstr>Wireshark로 DNS 패킷 확인</vt:lpstr>
      <vt:lpstr>Wireshark로 DNS에 전송한 패킷 확인</vt:lpstr>
      <vt:lpstr>Wireshark로 DNS에서 받은 패킷 확인</vt:lpstr>
      <vt:lpstr>Answer RRs 3개의 질의 확인</vt:lpstr>
      <vt:lpstr>결론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205</cp:revision>
  <dcterms:modified xsi:type="dcterms:W3CDTF">2023-09-24T10:35:36Z</dcterms:modified>
</cp:coreProperties>
</file>